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ags/tag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991" r:id="rId4"/>
    <p:sldMasterId id="2147484060" r:id="rId5"/>
  </p:sldMasterIdLst>
  <p:notesMasterIdLst>
    <p:notesMasterId r:id="rId21"/>
  </p:notesMasterIdLst>
  <p:sldIdLst>
    <p:sldId id="262" r:id="rId6"/>
    <p:sldId id="2147483647" r:id="rId7"/>
    <p:sldId id="293" r:id="rId8"/>
    <p:sldId id="2147483461" r:id="rId9"/>
    <p:sldId id="400" r:id="rId10"/>
    <p:sldId id="401" r:id="rId11"/>
    <p:sldId id="256" r:id="rId12"/>
    <p:sldId id="261" r:id="rId13"/>
    <p:sldId id="257" r:id="rId14"/>
    <p:sldId id="258" r:id="rId15"/>
    <p:sldId id="259" r:id="rId16"/>
    <p:sldId id="260" r:id="rId17"/>
    <p:sldId id="2147483605" r:id="rId18"/>
    <p:sldId id="2147483606" r:id="rId19"/>
    <p:sldId id="263"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Segoe Sans Display" pitchFamily="2" charset="0"/>
      <p:regular r:id="rId26"/>
      <p:bold r:id="rId27"/>
      <p:italic r:id="rId28"/>
      <p:boldItalic r:id="rId29"/>
    </p:embeddedFont>
    <p:embeddedFont>
      <p:font typeface="Segoe Sans Display Semibold" pitchFamily="2" charset="0"/>
      <p:bold r:id="rId30"/>
      <p:boldItalic r:id="rId31"/>
    </p:embeddedFont>
    <p:embeddedFont>
      <p:font typeface="Segoe UI" panose="020B0502040204020203" pitchFamily="34" charset="0"/>
      <p:regular r:id="rId32"/>
      <p:bold r:id="rId33"/>
      <p:italic r:id="rId34"/>
      <p:boldItalic r:id="rId35"/>
    </p:embeddedFont>
    <p:embeddedFont>
      <p:font typeface="Segoe UI Semibold" panose="020B0702040204020203" pitchFamily="34" charset="0"/>
      <p:bold r:id="rId36"/>
      <p:boldItalic r:id="rId37"/>
    </p:embeddedFont>
    <p:embeddedFont>
      <p:font typeface="Segoe UI Variable Display Semibold" pitchFamily="2" charset="0"/>
      <p:bold r:id="rId38"/>
    </p:embeddedFont>
    <p:embeddedFont>
      <p:font typeface="Segoe UI Variable Small Semibol" pitchFamily="2"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62"/>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2D86-1C1B-44D3-A948-1DFA42A4A45F}" v="17" dt="2025-08-26T19:57:36.2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48" autoAdjust="0"/>
  </p:normalViewPr>
  <p:slideViewPr>
    <p:cSldViewPr snapToGrid="0">
      <p:cViewPr varScale="1">
        <p:scale>
          <a:sx n="83" d="100"/>
          <a:sy n="83" d="100"/>
        </p:scale>
        <p:origin x="155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0.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4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02391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425083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078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961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479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1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06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437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114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81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0825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87599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8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515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3742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527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017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03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896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8591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3636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6942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420964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410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745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484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37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839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4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965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405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671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66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410451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273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45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882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37770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181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59518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9029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31558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79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947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7739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25562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83040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323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1926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90142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461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90319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1293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4585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28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8621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60956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CCA3-42DB-DAF5-BC2D-95BF810B4B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AFEDC-CE20-6B83-51FB-155879033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6FE6-09D2-5910-0074-385B1E9889FF}"/>
              </a:ext>
            </a:extLst>
          </p:cNvPr>
          <p:cNvSpPr>
            <a:spLocks noGrp="1"/>
          </p:cNvSpPr>
          <p:nvPr>
            <p:ph type="dt" sz="half" idx="10"/>
          </p:nvPr>
        </p:nvSpPr>
        <p:spPr/>
        <p:txBody>
          <a:bodyPr/>
          <a:lstStyle/>
          <a:p>
            <a:fld id="{9DC271AD-D6B2-4FB3-ADB0-57AC4003F183}" type="datetimeFigureOut">
              <a:rPr lang="en-US" smtClean="0"/>
              <a:t>8/26/2025</a:t>
            </a:fld>
            <a:endParaRPr lang="en-US"/>
          </a:p>
        </p:txBody>
      </p:sp>
      <p:sp>
        <p:nvSpPr>
          <p:cNvPr id="5" name="Footer Placeholder 4">
            <a:extLst>
              <a:ext uri="{FF2B5EF4-FFF2-40B4-BE49-F238E27FC236}">
                <a16:creationId xmlns:a16="http://schemas.microsoft.com/office/drawing/2014/main" id="{04DC29A1-5A13-D9BC-168F-C9159404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CE016-6534-1675-B29D-5DB86C976CF8}"/>
              </a:ext>
            </a:extLst>
          </p:cNvPr>
          <p:cNvSpPr>
            <a:spLocks noGrp="1"/>
          </p:cNvSpPr>
          <p:nvPr>
            <p:ph type="sldNum" sz="quarter" idx="12"/>
          </p:nvPr>
        </p:nvSpPr>
        <p:spPr/>
        <p:txBody>
          <a:bodyPr/>
          <a:lstStyle/>
          <a:p>
            <a:fld id="{E36C5C7F-399B-415A-91C1-20AB02938EAA}" type="slidenum">
              <a:rPr lang="en-US" smtClean="0"/>
              <a:t>‹#›</a:t>
            </a:fld>
            <a:endParaRPr lang="en-US"/>
          </a:p>
        </p:txBody>
      </p:sp>
    </p:spTree>
    <p:extLst>
      <p:ext uri="{BB962C8B-B14F-4D97-AF65-F5344CB8AC3E}">
        <p14:creationId xmlns:p14="http://schemas.microsoft.com/office/powerpoint/2010/main" val="3189607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951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675-1EDC-10A9-79BB-CA60778FC665}"/>
              </a:ext>
            </a:extLst>
          </p:cNvPr>
          <p:cNvSpPr>
            <a:spLocks noGrp="1"/>
          </p:cNvSpPr>
          <p:nvPr>
            <p:ph type="title" hasCustomPrompt="1"/>
          </p:nvPr>
        </p:nvSpPr>
        <p:spPr>
          <a:xfrm>
            <a:off x="588263" y="-824268"/>
            <a:ext cx="11018520" cy="553998"/>
          </a:xfrm>
        </p:spPr>
        <p:txBody>
          <a:bodyPr anchor="b"/>
          <a:lstStyle>
            <a:lvl1pPr>
              <a:defRPr>
                <a:solidFill>
                  <a:srgbClr val="B1B3B3"/>
                </a:solidFill>
              </a:defRPr>
            </a:lvl1pPr>
          </a:lstStyle>
          <a:p>
            <a:r>
              <a:rPr lang="en-US"/>
              <a:t>Title</a:t>
            </a:r>
          </a:p>
        </p:txBody>
      </p:sp>
    </p:spTree>
    <p:extLst>
      <p:ext uri="{BB962C8B-B14F-4D97-AF65-F5344CB8AC3E}">
        <p14:creationId xmlns:p14="http://schemas.microsoft.com/office/powerpoint/2010/main" val="2322990865"/>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18322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774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582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9762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45130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890018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ags" Target="../tags/tag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image" Target="../media/image3.sv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7" imgW="532" imgH="530" progId="TCLayout.ActiveDocument.1">
                  <p:embed/>
                </p:oleObj>
              </mc:Choice>
              <mc:Fallback>
                <p:oleObj name="think-cell Slide" r:id="rId67"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9">
            <a:extLst>
              <a:ext uri="{96DAC541-7B7A-43D3-8B79-37D633B846F1}">
                <asvg:svgBlip xmlns:asvg="http://schemas.microsoft.com/office/drawing/2016/SVG/main" r:embed="rId7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50505661"/>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 id="2147484041" r:id="rId50"/>
    <p:sldLayoutId id="2147484042" r:id="rId51"/>
    <p:sldLayoutId id="2147484043" r:id="rId52"/>
    <p:sldLayoutId id="2147484044" r:id="rId53"/>
    <p:sldLayoutId id="2147484045" r:id="rId54"/>
    <p:sldLayoutId id="2147484046" r:id="rId55"/>
    <p:sldLayoutId id="2147484047" r:id="rId56"/>
    <p:sldLayoutId id="2147484048" r:id="rId57"/>
    <p:sldLayoutId id="2147484049" r:id="rId58"/>
    <p:sldLayoutId id="2147484050" r:id="rId59"/>
    <p:sldLayoutId id="2147484051" r:id="rId60"/>
    <p:sldLayoutId id="2147484052" r:id="rId61"/>
    <p:sldLayoutId id="2147484053" r:id="rId62"/>
    <p:sldLayoutId id="2147484054" r:id="rId63"/>
    <p:sldLayoutId id="214748405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70319920"/>
      </p:ext>
    </p:extLst>
  </p:cSld>
  <p:clrMap bg1="dk1" tx1="lt1" bg2="dk2" tx2="lt2" accent1="accent1" accent2="accent2" accent3="accent3" accent4="accent4" accent5="accent5" accent6="accent6" hlink="hlink" folHlink="folHlink"/>
  <p:sldLayoutIdLst>
    <p:sldLayoutId id="2147484063" r:id="rId1"/>
    <p:sldLayoutId id="21474841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65.gif"/></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30695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Reduce stale data to improve agent response accuracy with Purview Data Lifecycle Management (DLM)</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sensitive files labeled with specific sensitivity labels from Copilot processing and acting as knowledge source with </a:t>
            </a:r>
            <a:r>
              <a:rPr lang="en-US">
                <a:cs typeface="Segoe UI"/>
              </a:rPr>
              <a:t>Purview Data loss prevention (DLP) </a:t>
            </a:r>
            <a:r>
              <a:rPr lang="en-US">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Implement Data policies for Dataverse to restrict sensitive data from being used as knowledge source for agents</a:t>
            </a:r>
            <a:endParaRPr lang="en-US">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cs typeface="Segoe UI"/>
              </a:rPr>
              <a:t>Implement </a:t>
            </a:r>
            <a:r>
              <a:rPr lang="en-US">
                <a:cs typeface="Segoe UI"/>
              </a:rPr>
              <a:t>oversharing DLP policy for SharePoint/OneDrive to detect anyone sharing links for labeled and unlabeled data</a:t>
            </a:r>
            <a:endParaRPr lang="en-US">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Sensitivity labels applied to data in SharePoint and Dataverse is automatically inherited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Copilot from processing sensitive files referenced in interactions with DLP for Copilot, which also </a:t>
            </a:r>
            <a:r>
              <a:rPr lang="en-US"/>
              <a:t>ensures the sensitive prompts are not used for web query</a:t>
            </a:r>
            <a:endParaRPr lang="en-US">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Detect Risky AI interactions with Purview Insider risk management (IRM)’s Risky AI policy</a:t>
            </a:r>
            <a:endParaRPr lang="en-US" baseline="3000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defRPr/>
            </a:pPr>
            <a:r>
              <a:rPr lang="en-US"/>
              <a:t>Retain interactions for future investigations, and delete interactions based on retention requirements to reduce risk and liability with Purview DLM policies</a:t>
            </a:r>
          </a:p>
          <a:p>
            <a:pPr marL="457200" lvl="0" indent="-457200">
              <a:buFont typeface="Arial" panose="020B0604020202020204" pitchFamily="34" charset="0"/>
              <a:buChar char="•"/>
              <a:defRPr/>
            </a:pPr>
            <a:r>
              <a:rPr lang="en-US"/>
              <a:t>Detect inappropriate behaviors with Purview Communication Compliance (CC) policies with built-in classifiers such as jailbreak, harassment, inappropriate images, etc.</a:t>
            </a:r>
          </a:p>
          <a:p>
            <a:pPr marL="457200" indent="-457200">
              <a:buFont typeface="Arial" panose="020B0604020202020204" pitchFamily="34" charset="0"/>
              <a:buChar char="•"/>
              <a:defRPr/>
            </a:pPr>
            <a:r>
              <a:rPr lang="en-US"/>
              <a:t>Investigate legal and internal cases with Purview eDiscovery</a:t>
            </a:r>
          </a:p>
          <a:p>
            <a:pPr marL="457200" indent="-457200">
              <a:buFont typeface="Arial" panose="020B0604020202020204" pitchFamily="34" charset="0"/>
              <a:buChar char="•"/>
              <a:defRPr/>
            </a:pPr>
            <a:r>
              <a:rPr lang="en-US"/>
              <a:t>Investigate interactions and grounding data leveraging the power of AI with Purview Data security investigations (DSI)</a:t>
            </a:r>
          </a:p>
          <a:p>
            <a:pPr marL="457200" indent="-457200">
              <a:buFont typeface="Arial" panose="020B0604020202020204" pitchFamily="34" charset="0"/>
              <a:buChar char="•"/>
              <a:defRPr/>
            </a:pPr>
            <a:r>
              <a:rPr lang="en-US">
                <a:solidFill>
                  <a:srgbClr val="000000"/>
                </a:solidFill>
              </a:rPr>
              <a:t>Identify &amp; address gaps in meeting AI regulations with Purview Compliance Manager (CM)</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a:solidFill>
                  <a:schemeClr val="accent2"/>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a:solidFill>
                <a:schemeClr val="accent2"/>
              </a:solidFill>
            </a:endParaRPr>
          </a:p>
          <a:p>
            <a:pPr>
              <a:spcBef>
                <a:spcPts val="1200"/>
              </a:spcBef>
              <a:spcAft>
                <a:spcPts val="1200"/>
              </a:spcAft>
              <a:defRPr/>
            </a:pPr>
            <a:r>
              <a:rPr lang="en-US" sz="1900">
                <a:solidFill>
                  <a:schemeClr val="accent2"/>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a:t>
            </a:r>
            <a:r>
              <a:rPr kumimoji="0" lang="en-CA" sz="1800" b="0" i="0" u="none" strike="noStrike" kern="1200" cap="none" spc="0" normalizeH="0" baseline="0" noProof="0" err="1">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PurviewDeploymentModels</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31319468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11" name="Rounded Rectangle 2">
            <a:extLst>
              <a:ext uri="{FF2B5EF4-FFF2-40B4-BE49-F238E27FC236}">
                <a16:creationId xmlns:a16="http://schemas.microsoft.com/office/drawing/2014/main" id="{A975BBFC-40B0-01C5-AA41-6144FB299E8A}"/>
              </a:ext>
              <a:ext uri="{C183D7F6-B498-43B3-948B-1728B52AA6E4}">
                <adec:decorative xmlns:adec="http://schemas.microsoft.com/office/drawing/2017/decorative" val="1"/>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cxnSp>
        <p:nvCxnSpPr>
          <p:cNvPr id="9" name="Connector: Elbow 8">
            <a:extLst>
              <a:ext uri="{FF2B5EF4-FFF2-40B4-BE49-F238E27FC236}">
                <a16:creationId xmlns:a16="http://schemas.microsoft.com/office/drawing/2014/main" id="{2E430DB5-23BE-7681-8CE0-235D27F43158}"/>
              </a:ext>
              <a:ext uri="{C183D7F6-B498-43B3-948B-1728B52AA6E4}">
                <adec:decorative xmlns:adec="http://schemas.microsoft.com/office/drawing/2017/decorative" val="1"/>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 uri="{C183D7F6-B498-43B3-948B-1728B52AA6E4}">
                <adec:decorative xmlns:adec="http://schemas.microsoft.com/office/drawing/2017/decorative" val="1"/>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8AD9022-344F-0B48-F227-2D23B1A499E1}"/>
              </a:ext>
              <a:ext uri="{C183D7F6-B498-43B3-948B-1728B52AA6E4}">
                <adec:decorative xmlns:adec="http://schemas.microsoft.com/office/drawing/2017/decorative" val="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 name="Title 1">
            <a:extLst>
              <a:ext uri="{FF2B5EF4-FFF2-40B4-BE49-F238E27FC236}">
                <a16:creationId xmlns:a16="http://schemas.microsoft.com/office/drawing/2014/main" id="{EE18FBCB-A435-778C-C67C-DD6BDA0F2722}"/>
              </a:ext>
            </a:extLst>
          </p:cNvPr>
          <p:cNvSpPr txBox="1">
            <a:spLocks noGrp="1"/>
          </p:cNvSpPr>
          <p:nvPr>
            <p:ph type="title"/>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chemeClr val="accent4">
              <a:lumMod val="60000"/>
              <a:lumOff val="40000"/>
            </a:schemeClr>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18606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inherits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sensitivity label applies to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Conversations inherit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a:ln>
                  <a:noFill/>
                </a:ln>
                <a:solidFill>
                  <a:srgbClr val="000000"/>
                </a:solidFill>
                <a:effectLst/>
                <a:uLnTx/>
                <a:uFillTx/>
                <a:latin typeface="Segoe UI"/>
                <a:ea typeface="+mn-ea"/>
                <a:cs typeface="+mn-cs"/>
              </a:rPr>
              <a:t>from the references used to formulate a response.</a:t>
            </a:r>
          </a:p>
        </p:txBody>
      </p:sp>
      <p:pic>
        <p:nvPicPr>
          <p:cNvPr id="3" name="Picture 2" descr="A screenshot of a computer&#10;&#10;AI-generated content may be incorrect.">
            <a:extLst>
              <a:ext uri="{FF2B5EF4-FFF2-40B4-BE49-F238E27FC236}">
                <a16:creationId xmlns:a16="http://schemas.microsoft.com/office/drawing/2014/main" id="{1EB4E15C-A729-FB51-34F6-C2E1A056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156" y="2017427"/>
            <a:ext cx="6049219"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cstate="screen">
            <a:extLst>
              <a:ext uri="{28A0092B-C50C-407E-A947-70E740481C1C}">
                <a14:useLocalDpi xmlns:a14="http://schemas.microsoft.com/office/drawing/2010/main"/>
              </a:ext>
            </a:extLst>
          </a:blip>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r>
              <a:rPr lang="en-US" dirty="0"/>
              <a:t>Dataverse x Purview</a:t>
            </a:r>
          </a:p>
        </p:txBody>
      </p:sp>
      <p:pic>
        <p:nvPicPr>
          <p:cNvPr id="5" name="Picture 4" descr="A screenshot of a computer&#10;&#10;AI-generated content may be incorrect.">
            <a:extLst>
              <a:ext uri="{FF2B5EF4-FFF2-40B4-BE49-F238E27FC236}">
                <a16:creationId xmlns:a16="http://schemas.microsoft.com/office/drawing/2014/main" id="{22544BDF-65C0-AFA5-0BAC-84B45813B1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ield_EA18">
            <a:extLst>
              <a:ext uri="{FF2B5EF4-FFF2-40B4-BE49-F238E27FC236}">
                <a16:creationId xmlns:a16="http://schemas.microsoft.com/office/drawing/2014/main" id="{F800E944-518B-8D6E-5736-B118D0E7C833}"/>
              </a:ext>
              <a:ext uri="{C183D7F6-B498-43B3-948B-1728B52AA6E4}">
                <adec:decorative xmlns:adec="http://schemas.microsoft.com/office/drawing/2017/decorative" val="1"/>
              </a:ext>
            </a:extLst>
          </p:cNvPr>
          <p:cNvSpPr>
            <a:spLocks noChangeAspect="1"/>
          </p:cNvSpPr>
          <p:nvPr/>
        </p:nvSpPr>
        <p:spPr bwMode="auto">
          <a:xfrm>
            <a:off x="722070"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2" idx="2"/>
          </p:cNvCxnSpPr>
          <p:nvPr/>
        </p:nvCxnSpPr>
        <p:spPr>
          <a:xfrm flipH="1">
            <a:off x="434373" y="2531863"/>
            <a:ext cx="8082" cy="229393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0A55D14B-9C57-ECE2-6967-31287B5F7568}"/>
              </a:ext>
              <a:ext uri="{C183D7F6-B498-43B3-948B-1728B52AA6E4}">
                <adec:decorative xmlns:adec="http://schemas.microsoft.com/office/drawing/2017/decorative" val="1"/>
              </a:ext>
            </a:extLst>
          </p:cNvPr>
          <p:cNvSpPr>
            <a:spLocks noChangeAspect="1"/>
          </p:cNvSpPr>
          <p:nvPr/>
        </p:nvSpPr>
        <p:spPr>
          <a:xfrm>
            <a:off x="344381" y="310367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flipH="1">
            <a:off x="3332526" y="2531863"/>
            <a:ext cx="5299" cy="21110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3" name="Diamond 152">
            <a:extLst>
              <a:ext uri="{FF2B5EF4-FFF2-40B4-BE49-F238E27FC236}">
                <a16:creationId xmlns:a16="http://schemas.microsoft.com/office/drawing/2014/main" id="{20E62FE7-645B-BC2B-639E-DC53A68EC59E}"/>
              </a:ext>
              <a:ext uri="{C183D7F6-B498-43B3-948B-1728B52AA6E4}">
                <adec:decorative xmlns:adec="http://schemas.microsoft.com/office/drawing/2017/decorative" val="1"/>
              </a:ext>
            </a:extLst>
          </p:cNvPr>
          <p:cNvSpPr>
            <a:spLocks/>
          </p:cNvSpPr>
          <p:nvPr/>
        </p:nvSpPr>
        <p:spPr>
          <a:xfrm>
            <a:off x="3246385" y="2531863"/>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 uri="{C183D7F6-B498-43B3-948B-1728B52AA6E4}">
                <adec:decorative xmlns:adec="http://schemas.microsoft.com/office/drawing/2017/decorative" val="1"/>
              </a:ext>
            </a:extLst>
          </p:cNvPr>
          <p:cNvSpPr>
            <a:spLocks noChangeAspect="1"/>
          </p:cNvSpPr>
          <p:nvPr/>
        </p:nvSpPr>
        <p:spPr>
          <a:xfrm>
            <a:off x="351015" y="2531863"/>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Shield_EA18">
            <a:extLst>
              <a:ext uri="{FF2B5EF4-FFF2-40B4-BE49-F238E27FC236}">
                <a16:creationId xmlns:a16="http://schemas.microsoft.com/office/drawing/2014/main" id="{783D4696-51BC-993B-7A1A-38765723E23A}"/>
              </a:ext>
              <a:ext uri="{C183D7F6-B498-43B3-948B-1728B52AA6E4}">
                <adec:decorative xmlns:adec="http://schemas.microsoft.com/office/drawing/2017/decorative" val="1"/>
              </a:ext>
            </a:extLst>
          </p:cNvPr>
          <p:cNvSpPr>
            <a:spLocks noChangeAspect="1"/>
          </p:cNvSpPr>
          <p:nvPr/>
        </p:nvSpPr>
        <p:spPr bwMode="auto">
          <a:xfrm>
            <a:off x="360243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Shield_EA18">
            <a:extLst>
              <a:ext uri="{FF2B5EF4-FFF2-40B4-BE49-F238E27FC236}">
                <a16:creationId xmlns:a16="http://schemas.microsoft.com/office/drawing/2014/main" id="{10B370EF-6843-C9D6-80DC-7F9880BD0CF6}"/>
              </a:ext>
              <a:ext uri="{C183D7F6-B498-43B3-948B-1728B52AA6E4}">
                <adec:decorative xmlns:adec="http://schemas.microsoft.com/office/drawing/2017/decorative" val="1"/>
              </a:ext>
            </a:extLst>
          </p:cNvPr>
          <p:cNvSpPr>
            <a:spLocks noChangeAspect="1"/>
          </p:cNvSpPr>
          <p:nvPr/>
        </p:nvSpPr>
        <p:spPr bwMode="auto">
          <a:xfrm>
            <a:off x="648279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p:cNvCxnSpPr>
          <p:nvPr/>
        </p:nvCxnSpPr>
        <p:spPr>
          <a:xfrm>
            <a:off x="6206079" y="2531863"/>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A1429146-38A2-5E35-EA2A-0D460978A125}"/>
              </a:ext>
              <a:ext uri="{C183D7F6-B498-43B3-948B-1728B52AA6E4}">
                <adec:decorative xmlns:adec="http://schemas.microsoft.com/office/drawing/2017/decorative" val="1"/>
              </a:ext>
            </a:extLst>
          </p:cNvPr>
          <p:cNvSpPr>
            <a:spLocks/>
          </p:cNvSpPr>
          <p:nvPr/>
        </p:nvSpPr>
        <p:spPr>
          <a:xfrm>
            <a:off x="6114639" y="2531863"/>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 uri="{C183D7F6-B498-43B3-948B-1728B52AA6E4}">
                <adec:decorative xmlns:adec="http://schemas.microsoft.com/office/drawing/2017/decorative" val="1"/>
              </a:ext>
            </a:extLst>
          </p:cNvPr>
          <p:cNvSpPr>
            <a:spLocks/>
          </p:cNvSpPr>
          <p:nvPr/>
        </p:nvSpPr>
        <p:spPr>
          <a:xfrm>
            <a:off x="6114639" y="3592162"/>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ield_EA18">
            <a:extLst>
              <a:ext uri="{FF2B5EF4-FFF2-40B4-BE49-F238E27FC236}">
                <a16:creationId xmlns:a16="http://schemas.microsoft.com/office/drawing/2014/main" id="{8F7265B1-3518-C398-F839-FDC3092BF403}"/>
              </a:ext>
              <a:ext uri="{C183D7F6-B498-43B3-948B-1728B52AA6E4}">
                <adec:decorative xmlns:adec="http://schemas.microsoft.com/office/drawing/2017/decorative" val="1"/>
              </a:ext>
            </a:extLst>
          </p:cNvPr>
          <p:cNvSpPr>
            <a:spLocks noChangeAspect="1"/>
          </p:cNvSpPr>
          <p:nvPr/>
        </p:nvSpPr>
        <p:spPr bwMode="auto">
          <a:xfrm>
            <a:off x="936315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 uri="{C183D7F6-B498-43B3-948B-1728B52AA6E4}">
                <adec:decorative xmlns:adec="http://schemas.microsoft.com/office/drawing/2017/decorative" val="1"/>
              </a:ext>
            </a:extLst>
          </p:cNvPr>
          <p:cNvSpPr>
            <a:spLocks/>
          </p:cNvSpPr>
          <p:nvPr/>
        </p:nvSpPr>
        <p:spPr>
          <a:xfrm>
            <a:off x="6114621" y="4635558"/>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089292" y="2500564"/>
            <a:ext cx="29694" cy="235301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1343E90E-E466-72EC-8DA8-A9BA8AC41661}"/>
              </a:ext>
              <a:ext uri="{C183D7F6-B498-43B3-948B-1728B52AA6E4}">
                <adec:decorative xmlns:adec="http://schemas.microsoft.com/office/drawing/2017/decorative" val="1"/>
              </a:ext>
            </a:extLst>
          </p:cNvPr>
          <p:cNvSpPr>
            <a:spLocks/>
          </p:cNvSpPr>
          <p:nvPr/>
        </p:nvSpPr>
        <p:spPr>
          <a:xfrm>
            <a:off x="9017019" y="3082304"/>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 uri="{C183D7F6-B498-43B3-948B-1728B52AA6E4}">
                <adec:decorative xmlns:adec="http://schemas.microsoft.com/office/drawing/2017/decorative" val="1"/>
              </a:ext>
            </a:extLst>
          </p:cNvPr>
          <p:cNvSpPr>
            <a:spLocks/>
          </p:cNvSpPr>
          <p:nvPr/>
        </p:nvSpPr>
        <p:spPr>
          <a:xfrm>
            <a:off x="9010744" y="3629444"/>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27546" y="2500564"/>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Isosceles Triangle 137">
            <a:extLst>
              <a:ext uri="{FF2B5EF4-FFF2-40B4-BE49-F238E27FC236}">
                <a16:creationId xmlns:a16="http://schemas.microsoft.com/office/drawing/2014/main" id="{94AA228E-967F-EFC3-6710-A94389268AF6}"/>
              </a:ext>
              <a:ext uri="{C183D7F6-B498-43B3-948B-1728B52AA6E4}">
                <adec:decorative xmlns:adec="http://schemas.microsoft.com/office/drawing/2017/decorative" val="1"/>
              </a:ext>
            </a:extLst>
          </p:cNvPr>
          <p:cNvSpPr>
            <a:spLocks noChangeAspect="1"/>
          </p:cNvSpPr>
          <p:nvPr/>
        </p:nvSpPr>
        <p:spPr>
          <a:xfrm flipV="1">
            <a:off x="1637344" y="5306571"/>
            <a:ext cx="301752" cy="30175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Shield_EA18">
            <a:extLst>
              <a:ext uri="{FF2B5EF4-FFF2-40B4-BE49-F238E27FC236}">
                <a16:creationId xmlns:a16="http://schemas.microsoft.com/office/drawing/2014/main" id="{99B59B67-28BB-1C5D-E8BB-86A96C331951}"/>
              </a:ext>
              <a:ext uri="{C183D7F6-B498-43B3-948B-1728B52AA6E4}">
                <adec:decorative xmlns:adec="http://schemas.microsoft.com/office/drawing/2017/decorative" val="1"/>
              </a:ext>
            </a:extLst>
          </p:cNvPr>
          <p:cNvSpPr>
            <a:spLocks noChangeAspect="1"/>
          </p:cNvSpPr>
          <p:nvPr/>
        </p:nvSpPr>
        <p:spPr bwMode="auto">
          <a:xfrm>
            <a:off x="356771"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CBCB70D4-D9EE-4F90-377F-2BBB3FCFBC02}"/>
              </a:ext>
              <a:ext uri="{C183D7F6-B498-43B3-948B-1728B52AA6E4}">
                <adec:decorative xmlns:adec="http://schemas.microsoft.com/office/drawing/2017/decorative" val="1"/>
              </a:ext>
            </a:extLst>
          </p:cNvPr>
          <p:cNvSpPr>
            <a:spLocks noChangeAspect="1"/>
          </p:cNvSpPr>
          <p:nvPr/>
        </p:nvSpPr>
        <p:spPr>
          <a:xfrm flipV="1">
            <a:off x="4632118" y="5306571"/>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Shield_EA18">
            <a:extLst>
              <a:ext uri="{FF2B5EF4-FFF2-40B4-BE49-F238E27FC236}">
                <a16:creationId xmlns:a16="http://schemas.microsoft.com/office/drawing/2014/main" id="{36C59246-F951-637A-B382-BFBBAE24565B}"/>
              </a:ext>
              <a:ext uri="{C183D7F6-B498-43B3-948B-1728B52AA6E4}">
                <adec:decorative xmlns:adec="http://schemas.microsoft.com/office/drawing/2017/decorative" val="1"/>
              </a:ext>
            </a:extLst>
          </p:cNvPr>
          <p:cNvSpPr>
            <a:spLocks noChangeAspect="1"/>
          </p:cNvSpPr>
          <p:nvPr/>
        </p:nvSpPr>
        <p:spPr bwMode="auto">
          <a:xfrm>
            <a:off x="323713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E832AB81-0407-F8F2-AC24-C9F843BC0186}"/>
              </a:ext>
              <a:ext uri="{C183D7F6-B498-43B3-948B-1728B52AA6E4}">
                <adec:decorative xmlns:adec="http://schemas.microsoft.com/office/drawing/2017/decorative" val="1"/>
              </a:ext>
            </a:extLst>
          </p:cNvPr>
          <p:cNvSpPr>
            <a:spLocks noChangeAspect="1"/>
          </p:cNvSpPr>
          <p:nvPr/>
        </p:nvSpPr>
        <p:spPr>
          <a:xfrm flipV="1">
            <a:off x="7360078" y="5306571"/>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Isosceles Triangle 142">
            <a:extLst>
              <a:ext uri="{FF2B5EF4-FFF2-40B4-BE49-F238E27FC236}">
                <a16:creationId xmlns:a16="http://schemas.microsoft.com/office/drawing/2014/main" id="{03945531-39B8-7051-C215-58FACBFD9730}"/>
              </a:ext>
              <a:ext uri="{C183D7F6-B498-43B3-948B-1728B52AA6E4}">
                <adec:decorative xmlns:adec="http://schemas.microsoft.com/office/drawing/2017/decorative" val="1"/>
              </a:ext>
            </a:extLst>
          </p:cNvPr>
          <p:cNvSpPr>
            <a:spLocks noChangeAspect="1"/>
          </p:cNvSpPr>
          <p:nvPr/>
        </p:nvSpPr>
        <p:spPr>
          <a:xfrm flipV="1">
            <a:off x="10235390" y="5302522"/>
            <a:ext cx="301752" cy="301752"/>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 uri="{C183D7F6-B498-43B3-948B-1728B52AA6E4}">
                <adec:decorative xmlns:adec="http://schemas.microsoft.com/office/drawing/2017/decorative" val="1"/>
              </a:ext>
            </a:extLst>
          </p:cNvPr>
          <p:cNvSpPr>
            <a:spLocks/>
          </p:cNvSpPr>
          <p:nvPr/>
        </p:nvSpPr>
        <p:spPr>
          <a:xfrm>
            <a:off x="9008043" y="4079061"/>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40251" y="31951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41086" y="46429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8997852" y="4670703"/>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Diamond 11">
            <a:extLst>
              <a:ext uri="{FF2B5EF4-FFF2-40B4-BE49-F238E27FC236}">
                <a16:creationId xmlns:a16="http://schemas.microsoft.com/office/drawing/2014/main" id="{868F612B-F4DE-EE64-4822-7B60670C6269}"/>
              </a:ext>
              <a:ext uri="{C183D7F6-B498-43B3-948B-1728B52AA6E4}">
                <adec:decorative xmlns:adec="http://schemas.microsoft.com/office/drawing/2017/decorative" val="1"/>
              </a:ext>
            </a:extLst>
          </p:cNvPr>
          <p:cNvSpPr>
            <a:spLocks noChangeAspect="1"/>
          </p:cNvSpPr>
          <p:nvPr/>
        </p:nvSpPr>
        <p:spPr>
          <a:xfrm>
            <a:off x="342933"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 uri="{C183D7F6-B498-43B3-948B-1728B52AA6E4}">
                <adec:decorative xmlns:adec="http://schemas.microsoft.com/office/drawing/2017/decorative" val="1"/>
              </a:ext>
            </a:extLst>
          </p:cNvPr>
          <p:cNvSpPr>
            <a:spLocks noChangeAspect="1"/>
          </p:cNvSpPr>
          <p:nvPr/>
        </p:nvSpPr>
        <p:spPr>
          <a:xfrm>
            <a:off x="342933" y="3859022"/>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 uri="{C183D7F6-B498-43B3-948B-1728B52AA6E4}">
                <adec:decorative xmlns:adec="http://schemas.microsoft.com/office/drawing/2017/decorative" val="1"/>
              </a:ext>
            </a:extLst>
          </p:cNvPr>
          <p:cNvSpPr>
            <a:spLocks/>
          </p:cNvSpPr>
          <p:nvPr/>
        </p:nvSpPr>
        <p:spPr>
          <a:xfrm>
            <a:off x="3239948" y="3920966"/>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noGrp="1"/>
          </p:cNvSpPr>
          <p:nvPr>
            <p:ph type="title" idx="4294967295"/>
          </p:nvPr>
        </p:nvSpPr>
        <p:spPr>
          <a:xfrm>
            <a:off x="588963" y="209550"/>
            <a:ext cx="11603037"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agents in Microsoft 365 with Microsoft Purview</a:t>
            </a: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007" y="1230191"/>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404" y="1798702"/>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6BAE3E06-91D8-DD49-8E82-26DA6EA3F9C9}"/>
              </a:ext>
            </a:extLst>
          </p:cNvPr>
          <p:cNvSpPr txBox="1">
            <a:spLocks/>
          </p:cNvSpPr>
          <p:nvPr/>
        </p:nvSpPr>
        <p:spPr>
          <a:xfrm>
            <a:off x="669687" y="2531863"/>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Turn on Purview Audit</a:t>
            </a:r>
          </a:p>
        </p:txBody>
      </p:sp>
      <p:sp>
        <p:nvSpPr>
          <p:cNvPr id="142" name="TextBox 141">
            <a:extLst>
              <a:ext uri="{FF2B5EF4-FFF2-40B4-BE49-F238E27FC236}">
                <a16:creationId xmlns:a16="http://schemas.microsoft.com/office/drawing/2014/main" id="{0BB2B2BE-97A3-5519-7998-FB618414B17E}"/>
              </a:ext>
            </a:extLst>
          </p:cNvPr>
          <p:cNvSpPr txBox="1">
            <a:spLocks/>
          </p:cNvSpPr>
          <p:nvPr/>
        </p:nvSpPr>
        <p:spPr>
          <a:xfrm>
            <a:off x="687219" y="2969647"/>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Discover SPO oversharing risks with Data risk assessment</a:t>
            </a: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626551" y="4433656"/>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Discover risky AI activities with DSPM for AI Apps and Agents report</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668028" y="573420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Potential gaps in data security is discovered</a:t>
            </a: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6722" y="1022649"/>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6876" y="1798702"/>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Apply sensitivity label to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Reduce stale data to improve response accuracy with DLM</a:t>
            </a:r>
          </a:p>
        </p:txBody>
      </p:sp>
      <p:sp>
        <p:nvSpPr>
          <p:cNvPr id="21" name="TextBox 20">
            <a:extLst>
              <a:ext uri="{FF2B5EF4-FFF2-40B4-BE49-F238E27FC236}">
                <a16:creationId xmlns:a16="http://schemas.microsoft.com/office/drawing/2014/main" id="{466DDB35-9D1C-48C1-DEEB-CEB779718A41}"/>
              </a:ext>
            </a:extLst>
          </p:cNvPr>
          <p:cNvSpPr txBox="1">
            <a:spLocks/>
          </p:cNvSpPr>
          <p:nvPr/>
        </p:nvSpPr>
        <p:spPr>
          <a:xfrm>
            <a:off x="3577362" y="3711478"/>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files from Copilot processing with DLP for Copilot</a:t>
            </a:r>
          </a:p>
        </p:txBody>
      </p:sp>
      <p:sp>
        <p:nvSpPr>
          <p:cNvPr id="93" name="TextBox 92">
            <a:extLst>
              <a:ext uri="{FF2B5EF4-FFF2-40B4-BE49-F238E27FC236}">
                <a16:creationId xmlns:a16="http://schemas.microsoft.com/office/drawing/2014/main" id="{7AA6D944-803E-EBCD-7CD5-6767C7A6F763}"/>
              </a:ext>
            </a:extLst>
          </p:cNvPr>
          <p:cNvSpPr txBox="1">
            <a:spLocks/>
          </p:cNvSpPr>
          <p:nvPr/>
        </p:nvSpPr>
        <p:spPr>
          <a:xfrm>
            <a:off x="3601244" y="4438880"/>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Implement DLP policies for SPO and Data policies for Dataverse</a:t>
            </a:r>
          </a:p>
        </p:txBody>
      </p:sp>
      <p:sp>
        <p:nvSpPr>
          <p:cNvPr id="62" name="TextBox 61" descr="Sensitive info in grounding data is not used as knowledge source&#10;">
            <a:extLst>
              <a:ext uri="{FF2B5EF4-FFF2-40B4-BE49-F238E27FC236}">
                <a16:creationId xmlns:a16="http://schemas.microsoft.com/office/drawing/2014/main" id="{8CD66BF5-565E-2A8F-185C-0B37D048FED6}"/>
              </a:ext>
            </a:extLst>
          </p:cNvPr>
          <p:cNvSpPr txBox="1">
            <a:spLocks/>
          </p:cNvSpPr>
          <p:nvPr/>
        </p:nvSpPr>
        <p:spPr>
          <a:xfrm>
            <a:off x="3597500" y="5734204"/>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Sensitive info in grounding data is not used as knowledge source</a:t>
            </a: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368" y="1046409"/>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028" y="1798702"/>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Automatic sensitivity label inheritance from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34314" y="3345826"/>
            <a:ext cx="2423160"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Copilot from processing sensitive files referenced in interactions with DLP for Copilot</a:t>
            </a:r>
          </a:p>
        </p:txBody>
      </p:sp>
      <p:sp>
        <p:nvSpPr>
          <p:cNvPr id="34" name="TextBox 33">
            <a:extLst>
              <a:ext uri="{FF2B5EF4-FFF2-40B4-BE49-F238E27FC236}">
                <a16:creationId xmlns:a16="http://schemas.microsoft.com/office/drawing/2014/main" id="{3AA7A63B-9C1D-4BFE-1817-C569643AFDAD}"/>
              </a:ext>
            </a:extLst>
          </p:cNvPr>
          <p:cNvSpPr txBox="1">
            <a:spLocks/>
          </p:cNvSpPr>
          <p:nvPr/>
        </p:nvSpPr>
        <p:spPr>
          <a:xfrm>
            <a:off x="6467938" y="452513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Risky AI interactions with IRM Risky AI policy</a:t>
            </a:r>
          </a:p>
        </p:txBody>
      </p:sp>
      <p:grpSp>
        <p:nvGrpSpPr>
          <p:cNvPr id="185" name="Group 184" descr="Interactions are protected from data loss and insider risk&#10;">
            <a:extLst>
              <a:ext uri="{FF2B5EF4-FFF2-40B4-BE49-F238E27FC236}">
                <a16:creationId xmlns:a16="http://schemas.microsoft.com/office/drawing/2014/main" id="{03F9DC1C-FFF7-1B96-3940-3BD53686C1D9}"/>
              </a:ext>
            </a:extLst>
          </p:cNvPr>
          <p:cNvGrpSpPr>
            <a:grpSpLocks/>
          </p:cNvGrpSpPr>
          <p:nvPr/>
        </p:nvGrpSpPr>
        <p:grpSpPr>
          <a:xfrm>
            <a:off x="6117492" y="5734204"/>
            <a:ext cx="2737320" cy="430887"/>
            <a:chOff x="6163056" y="5223181"/>
            <a:chExt cx="2737320" cy="430887"/>
          </a:xfrm>
        </p:grpSpPr>
        <p:sp>
          <p:nvSpPr>
            <p:cNvPr id="101" name="TextBox 100" descr="Interactions are protected from data loss and insider risk&#1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4728" y="1230191"/>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150" y="1798702"/>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4FE9630C-7636-D326-0089-7753DFBFF03C}"/>
              </a:ext>
            </a:extLst>
          </p:cNvPr>
          <p:cNvSpPr txBox="1">
            <a:spLocks/>
          </p:cNvSpPr>
          <p:nvPr/>
        </p:nvSpPr>
        <p:spPr>
          <a:xfrm>
            <a:off x="9338974" y="250199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Retain/delete interactions with DLM policies</a:t>
            </a:r>
          </a:p>
        </p:txBody>
      </p:sp>
      <p:sp>
        <p:nvSpPr>
          <p:cNvPr id="7" name="TextBox 6">
            <a:extLst>
              <a:ext uri="{FF2B5EF4-FFF2-40B4-BE49-F238E27FC236}">
                <a16:creationId xmlns:a16="http://schemas.microsoft.com/office/drawing/2014/main" id="{506B1877-1E7C-1FE5-2DB5-30079D7A98FA}"/>
              </a:ext>
            </a:extLst>
          </p:cNvPr>
          <p:cNvSpPr txBox="1">
            <a:spLocks/>
          </p:cNvSpPr>
          <p:nvPr/>
        </p:nvSpPr>
        <p:spPr>
          <a:xfrm>
            <a:off x="9354025" y="2991010"/>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inappropriate behaviors with CC policies</a:t>
            </a:r>
          </a:p>
        </p:txBody>
      </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37084" y="3509449"/>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cases with eDiscovery</a:t>
            </a:r>
          </a:p>
        </p:txBody>
      </p:sp>
      <p:sp>
        <p:nvSpPr>
          <p:cNvPr id="5" name="TextBox 4">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grounding data and interactions with DSI</a:t>
            </a:r>
          </a:p>
        </p:txBody>
      </p:sp>
      <p:sp>
        <p:nvSpPr>
          <p:cNvPr id="17" name="TextBox 16">
            <a:extLst>
              <a:ext uri="{FF2B5EF4-FFF2-40B4-BE49-F238E27FC236}">
                <a16:creationId xmlns:a16="http://schemas.microsoft.com/office/drawing/2014/main" id="{56179076-3A4E-7E30-C1A1-FE1316E7FC0B}"/>
              </a:ext>
            </a:extLst>
          </p:cNvPr>
          <p:cNvSpPr txBox="1">
            <a:spLocks/>
          </p:cNvSpPr>
          <p:nvPr/>
        </p:nvSpPr>
        <p:spPr>
          <a:xfrm>
            <a:off x="9363150" y="451466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 &amp; address gaps in meeting AI regulations with CM</a:t>
            </a:r>
          </a:p>
        </p:txBody>
      </p:sp>
      <p:sp>
        <p:nvSpPr>
          <p:cNvPr id="131" name="TextBox 130" descr="Interactions with agents is retained for future investigations&#10;">
            <a:extLst>
              <a:ext uri="{FF2B5EF4-FFF2-40B4-BE49-F238E27FC236}">
                <a16:creationId xmlns:a16="http://schemas.microsoft.com/office/drawing/2014/main" id="{8C81EDF9-0B24-D33B-1958-A287E139258D}"/>
              </a:ext>
            </a:extLst>
          </p:cNvPr>
          <p:cNvSpPr txBox="1">
            <a:spLocks/>
          </p:cNvSpPr>
          <p:nvPr/>
        </p:nvSpPr>
        <p:spPr>
          <a:xfrm>
            <a:off x="9313775" y="5734204"/>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899785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August 26,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a:t>Turn on Purview Audit to log all interactions with grounding data and interactions with AI apps and agents</a:t>
            </a:r>
          </a:p>
          <a:p>
            <a:pPr marL="457200" indent="-457200">
              <a:buFont typeface="Arial" panose="020B0604020202020204" pitchFamily="34" charset="0"/>
              <a:buChar char="•"/>
            </a:pPr>
            <a:r>
              <a:rPr lang="en-US"/>
              <a:t>Discovery potential oversharing in SharePoint/OneDrive with Purview </a:t>
            </a:r>
            <a:r>
              <a:rPr lang="en-US">
                <a:solidFill>
                  <a:srgbClr val="000000"/>
                </a:solidFill>
              </a:rPr>
              <a:t>Data risk assessment</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where sensitive info resides in Dataverse with Purview Data Governance’s Unified catalog</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risky AI activities with Purview Data Security Posture Management (DSPM)’s Apps and Agents report</a:t>
            </a:r>
            <a:endParaRPr lang="en-US"/>
          </a:p>
        </p:txBody>
      </p:sp>
    </p:spTree>
    <p:extLst>
      <p:ext uri="{BB962C8B-B14F-4D97-AF65-F5344CB8AC3E}">
        <p14:creationId xmlns:p14="http://schemas.microsoft.com/office/powerpoint/2010/main" val="19678028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2d2333-52a8-4302-ac30-127cc4e96695">
      <Terms xmlns="http://schemas.microsoft.com/office/infopath/2007/PartnerControls"/>
    </lcf76f155ced4ddcb4097134ff3c332f>
    <TaxCatchAll xmlns="de4618fc-6149-4e3c-8d60-8c10e2c5f29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0B20FA7-4090-4B1B-A42E-5C27297B8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9DFEB-53FB-46B4-A60F-A2B3BFFF03CC}">
  <ds:schemaRefs>
    <ds:schemaRef ds:uri="http://schemas.microsoft.com/sharepoint/v3/contenttype/forms"/>
  </ds:schemaRefs>
</ds:datastoreItem>
</file>

<file path=customXml/itemProps3.xml><?xml version="1.0" encoding="utf-8"?>
<ds:datastoreItem xmlns:ds="http://schemas.openxmlformats.org/officeDocument/2006/customXml" ds:itemID="{A7C56B44-C322-435B-BE1B-A086862B560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c2d2333-52a8-4302-ac30-127cc4e96695"/>
    <ds:schemaRef ds:uri="http://schemas.openxmlformats.org/package/2006/metadata/core-properties"/>
    <ds:schemaRef ds:uri="de4618fc-6149-4e3c-8d60-8c10e2c5f294"/>
    <ds:schemaRef ds:uri="http://schemas.microsoft.com/sharepoint/v3"/>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1341</Words>
  <Application>Microsoft Office PowerPoint</Application>
  <PresentationFormat>Widescreen</PresentationFormat>
  <Paragraphs>147</Paragraphs>
  <Slides>15</Slides>
  <Notes>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31" baseType="lpstr">
      <vt:lpstr>Segoe UI Variable Display Semibold</vt:lpstr>
      <vt:lpstr>Segoe Sans Display Semibold</vt:lpstr>
      <vt:lpstr>Wingdings</vt:lpstr>
      <vt:lpstr>Segoe UI Variable Small Semibol</vt:lpstr>
      <vt:lpstr>Arial</vt:lpstr>
      <vt:lpstr>Times New Roman</vt:lpstr>
      <vt:lpstr>Segoe UI</vt:lpstr>
      <vt:lpstr>Symbol</vt:lpstr>
      <vt:lpstr>Calibri</vt:lpstr>
      <vt:lpstr>Consolas</vt:lpstr>
      <vt:lpstr>Aptos</vt:lpstr>
      <vt:lpstr>Segoe UI Semibold</vt:lpstr>
      <vt:lpstr>Segoe Sans Display</vt:lpstr>
      <vt:lpstr>1_Microsoft Security Template_Basic</vt:lpstr>
      <vt:lpstr>MS Ignite 16:9 Template Dark</vt:lpstr>
      <vt:lpstr>think-cell Slide</vt:lpstr>
      <vt:lpstr>Secure Agents in Microsoft 365 from grounding data to interactions   A Microsoft Purview deployment blueprint </vt:lpstr>
      <vt:lpstr>Microsoft Purview</vt:lpstr>
      <vt:lpstr>Microsoft Purview Comprehensive solution to discover, protect, and govern data Wherever your data flows</vt:lpstr>
      <vt:lpstr>Problem summary</vt:lpstr>
      <vt:lpstr>Copilot agent conversation inherits the sensitivity label of referenced file and data</vt:lpstr>
      <vt:lpstr>Honoring access control restrictions on labeled content</vt:lpstr>
      <vt:lpstr>Dataverse x Purview</vt:lpstr>
      <vt:lpstr>Secure agents in Microsoft 365 with Microsoft Purview</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2025-08-26T19:11:34Z</dcterms:created>
  <dcterms:modified xsi:type="dcterms:W3CDTF">2025-08-26T20:00:11Z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